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  <p:embeddedFont>
      <p:font typeface="Alfa Slab On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5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lfaSlabOn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d1b6958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d1b6958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57a6a691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d57a6a691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57a6a691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57a6a691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57a6a691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d57a6a691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6ae12fa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d6ae12fa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8839f0a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8839f0a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8839f0a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8839f0a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8839f0a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8839f0a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839f0a5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8839f0a5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8839f0a5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8839f0a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8839f0a5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8839f0a5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1b695868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d1b695868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8839f0a5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8839f0a5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8839f0a5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8839f0a5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0f65752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00f65752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0f65752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0f65752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0f657524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0f65752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0f65752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0f65752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154c504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154c504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8839f0a5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8839f0a5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39f0a5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39f0a5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8839f0a5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8839f0a5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57a6a691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57a6a691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839f0a5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839f0a5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839f0a5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839f0a5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839f0a5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839f0a5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0fe0b961d31bf8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0fe0b961d31bf8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57a6a69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57a6a69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57a6a69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57a6a69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57a6a69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57a6a69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1b69586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1b69586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57a6a69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57a6a69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57a6a691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d57a6a691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mozilla.org/en-US/docs/Learn/CSS" TargetMode="External"/><Relationship Id="rId4" Type="http://schemas.openxmlformats.org/officeDocument/2006/relationships/hyperlink" Target="https://web.dev/learn/css" TargetMode="External"/><Relationship Id="rId10" Type="http://schemas.openxmlformats.org/officeDocument/2006/relationships/hyperlink" Target="https://developer.mozilla.org/en-US/docs/Web/CSS/CSS_Transitions" TargetMode="External"/><Relationship Id="rId9" Type="http://schemas.openxmlformats.org/officeDocument/2006/relationships/hyperlink" Target="https://developer.mozilla.org/en-US/docs/Web/CSS/CSS_Animations/Using_CSS_animations" TargetMode="External"/><Relationship Id="rId5" Type="http://schemas.openxmlformats.org/officeDocument/2006/relationships/hyperlink" Target="https://flexbox.tech/" TargetMode="External"/><Relationship Id="rId6" Type="http://schemas.openxmlformats.org/officeDocument/2006/relationships/hyperlink" Target="https://box-shadow.dev/" TargetMode="External"/><Relationship Id="rId7" Type="http://schemas.openxmlformats.org/officeDocument/2006/relationships/hyperlink" Target="https://appletree.or.kr/quick_reference_cards/CSS/CSS%20selectors%20cheatsheet.pdf" TargetMode="External"/><Relationship Id="rId8" Type="http://schemas.openxmlformats.org/officeDocument/2006/relationships/hyperlink" Target="https://welcm.uk/downloads/CSS-Selectors-Cheatsheet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989783" y="1648138"/>
            <a:ext cx="56838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</a:rPr>
              <a:t>CSS3</a:t>
            </a:r>
            <a:endParaRPr sz="70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50" y="1180475"/>
            <a:ext cx="2539376" cy="30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4294967295" type="subTitle"/>
          </p:nvPr>
        </p:nvSpPr>
        <p:spPr>
          <a:xfrm>
            <a:off x="989783" y="2761863"/>
            <a:ext cx="30327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Rakesh Kumar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comments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30589"/>
          <a:stretch/>
        </p:blipFill>
        <p:spPr>
          <a:xfrm>
            <a:off x="1334513" y="1401950"/>
            <a:ext cx="6474976" cy="33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Syntax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9965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syntax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13" y="1576825"/>
            <a:ext cx="7740375" cy="24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syntax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350" y="1522260"/>
            <a:ext cx="6927299" cy="278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Box 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20755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Box 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363" y="1191700"/>
            <a:ext cx="48672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Box 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463" y="1219000"/>
            <a:ext cx="607307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/>
          <p:nvPr/>
        </p:nvSpPr>
        <p:spPr>
          <a:xfrm>
            <a:off x="1320025" y="1139975"/>
            <a:ext cx="974100" cy="52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Position Properties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88" y="2007299"/>
            <a:ext cx="7358025" cy="24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Position Properties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 b="0" l="0" r="0" t="20350"/>
          <a:stretch/>
        </p:blipFill>
        <p:spPr>
          <a:xfrm>
            <a:off x="1697038" y="1440400"/>
            <a:ext cx="5749924" cy="34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Selectors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610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CSS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3165827"/>
            <a:ext cx="85206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HTML </a:t>
            </a:r>
            <a:r>
              <a:rPr lang="en" sz="2000"/>
              <a:t>is used to define the structure and semantics of web page, Cascading Style Sheets (CSS)</a:t>
            </a:r>
            <a:r>
              <a:rPr lang="en" sz="2000"/>
              <a:t> is used to style it and lay it out.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Selectors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63" y="1151925"/>
            <a:ext cx="600888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/>
          <p:nvPr/>
        </p:nvSpPr>
        <p:spPr>
          <a:xfrm>
            <a:off x="1520300" y="1158175"/>
            <a:ext cx="974100" cy="52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Specificity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361300"/>
            <a:ext cx="62865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Background Properties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background-color</a:t>
            </a:r>
            <a:r>
              <a:rPr lang="en" sz="1600"/>
              <a:t>	Specifies the background color to be used	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background-image</a:t>
            </a:r>
            <a:r>
              <a:rPr lang="en" sz="1600"/>
              <a:t>	Specifies ONE or MORE background images to be used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background-position</a:t>
            </a:r>
            <a:r>
              <a:rPr lang="en" sz="1600"/>
              <a:t>	Specifies the position of the background images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background-size</a:t>
            </a:r>
            <a:r>
              <a:rPr lang="en" sz="1600"/>
              <a:t>	Specifies the size of the background images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background-repeat</a:t>
            </a:r>
            <a:r>
              <a:rPr lang="en" sz="1600"/>
              <a:t>	Specifies how to repeat the background images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background-origin</a:t>
            </a:r>
            <a:r>
              <a:rPr lang="en" sz="1600"/>
              <a:t>	Specifies the positioning area of the background images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background-clip</a:t>
            </a:r>
            <a:r>
              <a:rPr lang="en" sz="1600"/>
              <a:t>	Specifies the painting area of the background color and images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background-attachment</a:t>
            </a:r>
            <a:r>
              <a:rPr lang="en" sz="1600"/>
              <a:t>	Specifies whether the background images are fixed or scrolls with the rest of the page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Background Shorthand Property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152475"/>
            <a:ext cx="8520600" cy="3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background property is a shorthand property for: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background-color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background-image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background-position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background-size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background-repeat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background-origin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background-clip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background-attachment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 not matter if one of the values above are missing: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/>
              <a:t>background: orange url("pattern-1.jpg") no-repeat fixed center;</a:t>
            </a:r>
            <a:endParaRPr b="1"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Box Shadow Properties</a:t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20655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Box Shadow </a:t>
            </a:r>
            <a:r>
              <a:rPr lang="en">
                <a:solidFill>
                  <a:schemeClr val="dk1"/>
                </a:solidFill>
              </a:rPr>
              <a:t>Properties</a:t>
            </a:r>
            <a:endParaRPr/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11700" y="1152475"/>
            <a:ext cx="8520600" cy="3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none</a:t>
            </a:r>
            <a:r>
              <a:rPr lang="en" sz="1600"/>
              <a:t> 	Default value. No shadow is displayed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h-offset</a:t>
            </a:r>
            <a:r>
              <a:rPr lang="en" sz="1600"/>
              <a:t>	Required. The horizontal offset of the shadow.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v-offset</a:t>
            </a:r>
            <a:r>
              <a:rPr lang="en" sz="1600"/>
              <a:t>	Required. The vertical offset of the shadow.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blur 	</a:t>
            </a:r>
            <a:r>
              <a:rPr lang="en" sz="1600"/>
              <a:t>	Optional. The blur radius.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spread</a:t>
            </a:r>
            <a:r>
              <a:rPr lang="en" sz="1600"/>
              <a:t>	Optional. The spread radius.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color 	</a:t>
            </a:r>
            <a:r>
              <a:rPr lang="en" sz="1600"/>
              <a:t>Optional. The color of the shadow.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inset		</a:t>
            </a:r>
            <a:r>
              <a:rPr lang="en" sz="1600"/>
              <a:t>Optional. Changes the shadow from an outer shadow (outset) to an inner shadow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/>
              <a:t>box-shadow: none | h-offset v-offset blur spread color | inset;</a:t>
            </a:r>
            <a:endParaRPr b="1"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Animation Properties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311700" y="1152475"/>
            <a:ext cx="8520600" cy="3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none</a:t>
            </a:r>
            <a:r>
              <a:rPr lang="en" sz="1600"/>
              <a:t> 	Default value. No shadow is displayed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h-offset</a:t>
            </a:r>
            <a:r>
              <a:rPr lang="en" sz="1600"/>
              <a:t>	Required. The horizontal offset of the shadow.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v-offset</a:t>
            </a:r>
            <a:r>
              <a:rPr lang="en" sz="1600"/>
              <a:t>	Required. The vertical offset of the shadow.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blur 	</a:t>
            </a:r>
            <a:r>
              <a:rPr lang="en" sz="1600"/>
              <a:t>	Optional. The blur radius.	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spread</a:t>
            </a:r>
            <a:r>
              <a:rPr lang="en" sz="1600"/>
              <a:t>	Optional. The spread radius.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color 	</a:t>
            </a:r>
            <a:r>
              <a:rPr lang="en" sz="1600"/>
              <a:t>Optional. The color of the shadow.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inset		</a:t>
            </a:r>
            <a:r>
              <a:rPr lang="en" sz="1600"/>
              <a:t>Optional. Changes the shadow from an outer shadow (outset) to an inner shadow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/>
              <a:t>box-shadow: none | h-offset v-offset blur spread color | inset;</a:t>
            </a:r>
            <a:endParaRPr b="1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Practice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1025"/>
            <a:ext cx="8839202" cy="8464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Practice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50" y="1017726"/>
            <a:ext cx="7334712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Practice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0" name="Google Shape;230;p41"/>
          <p:cNvPicPr preferRelativeResize="0"/>
          <p:nvPr/>
        </p:nvPicPr>
        <p:blipFill rotWithShape="1">
          <a:blip r:embed="rId3">
            <a:alphaModFix/>
          </a:blip>
          <a:srcRect b="5323" l="0" r="0" t="3824"/>
          <a:stretch/>
        </p:blipFill>
        <p:spPr>
          <a:xfrm>
            <a:off x="756125" y="1214584"/>
            <a:ext cx="7631751" cy="3928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Web page with and without CSS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4750"/>
            <a:ext cx="8839204" cy="346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Practice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935" y="1017725"/>
            <a:ext cx="6146117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Practice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088" y="1170125"/>
            <a:ext cx="5297834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Practice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8" name="Google Shape;248;p44"/>
          <p:cNvPicPr preferRelativeResize="0"/>
          <p:nvPr/>
        </p:nvPicPr>
        <p:blipFill rotWithShape="1">
          <a:blip r:embed="rId3">
            <a:alphaModFix/>
          </a:blip>
          <a:srcRect b="6817" l="0" r="0" t="5883"/>
          <a:stretch/>
        </p:blipFill>
        <p:spPr>
          <a:xfrm>
            <a:off x="1212225" y="1017725"/>
            <a:ext cx="6136542" cy="40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References: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https://developer.mozilla.org/en-US/docs/Learn/CSS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https://web.dev/learn/css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https://flexbox.tech/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https://box-shadow.dev/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https://appletree.or.kr/quick_reference_cards/CSS/CSS%20selectors%20cheatsheet.pdf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https://welcm.uk/downloads/CSS-Selectors-Cheatsheet.pdf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https://developer.mozilla.org/en-US/docs/Web/CSS/CSS_Animations/Using_CSS_animations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https://developer.mozilla.org/en-US/docs/Web/CSS/CSS_Transitions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Web page with and without CSS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4900"/>
            <a:ext cx="8839204" cy="346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add CSS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29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add CSS - Inline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8" y="1925700"/>
            <a:ext cx="86963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add CSS -</a:t>
            </a:r>
            <a:r>
              <a:rPr lang="en">
                <a:solidFill>
                  <a:schemeClr val="dk1"/>
                </a:solidFill>
              </a:rPr>
              <a:t> Internal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963" y="1106400"/>
            <a:ext cx="598008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add CSS - External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38684" t="7927"/>
          <a:stretch/>
        </p:blipFill>
        <p:spPr>
          <a:xfrm>
            <a:off x="6176545" y="1915861"/>
            <a:ext cx="2890581" cy="24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0" l="0" r="7825" t="0"/>
          <a:stretch/>
        </p:blipFill>
        <p:spPr>
          <a:xfrm>
            <a:off x="0" y="1491936"/>
            <a:ext cx="6035650" cy="33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CSS comments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20311" l="0" r="7313" t="12740"/>
          <a:stretch/>
        </p:blipFill>
        <p:spPr>
          <a:xfrm>
            <a:off x="89862" y="1866200"/>
            <a:ext cx="4722049" cy="25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33058" l="0" r="27499" t="14692"/>
          <a:stretch/>
        </p:blipFill>
        <p:spPr>
          <a:xfrm>
            <a:off x="4910688" y="2025513"/>
            <a:ext cx="4143450" cy="22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